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8" r:id="rId3"/>
    <p:sldId id="270" r:id="rId4"/>
    <p:sldId id="273" r:id="rId5"/>
    <p:sldId id="277" r:id="rId6"/>
    <p:sldId id="257" r:id="rId7"/>
    <p:sldId id="264" r:id="rId8"/>
    <p:sldId id="278" r:id="rId9"/>
    <p:sldId id="265" r:id="rId10"/>
    <p:sldId id="260" r:id="rId11"/>
    <p:sldId id="276" r:id="rId12"/>
    <p:sldId id="266" r:id="rId13"/>
    <p:sldId id="267" r:id="rId14"/>
    <p:sldId id="269" r:id="rId15"/>
    <p:sldId id="25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04CAA-4310-408F-BEB0-77B3C5779664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59D3-B021-48A1-87A6-9E25B1CF2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999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6E4B1D-ADB2-4F15-8389-44110F300007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national.ac.uk/media/2468186/uk-he-international-unit-uk-strategy-for-outward-mobility.pdf" TargetMode="External"/><Relationship Id="rId3" Type="http://schemas.openxmlformats.org/officeDocument/2006/relationships/hyperlink" Target="http://www.britac.ac.uk/policy/Born_Global.cfm" TargetMode="External"/><Relationship Id="rId7" Type="http://schemas.openxmlformats.org/officeDocument/2006/relationships/hyperlink" Target="https://www.heacademy.ac.uk/sites/default/files/resources/internationalisingheframeworkfinal.pdf" TargetMode="External"/><Relationship Id="rId2" Type="http://schemas.openxmlformats.org/officeDocument/2006/relationships/hyperlink" Target="https://www.heacademy.ac.uk/sites/default/files/resources/academic_perspectives_on_the_outcomes_of_outward_student_mobility_-_final_repor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ub.co.uk/reports/global-graduates-into-global-leaders.html" TargetMode="External"/><Relationship Id="rId5" Type="http://schemas.openxmlformats.org/officeDocument/2006/relationships/hyperlink" Target="https://www.britishcouncil.org/sites/default/files/broadening-horizons-report.pdf" TargetMode="External"/><Relationship Id="rId10" Type="http://schemas.openxmlformats.org/officeDocument/2006/relationships/hyperlink" Target="http://www.uis.unesco.org/Education/Pages/international-student-flow-viz.aspx" TargetMode="External"/><Relationship Id="rId4" Type="http://schemas.openxmlformats.org/officeDocument/2006/relationships/hyperlink" Target="https://www.britishcouncil.org/sites/default/files/languages-for-the-future-report-v3.pdf" TargetMode="External"/><Relationship Id="rId9" Type="http://schemas.openxmlformats.org/officeDocument/2006/relationships/hyperlink" Target="http://www.uis.unesco.org/Education/Pages/tertiary-education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TRANSITION INTO GRADUATE EMPLOYMENT: </a:t>
            </a:r>
            <a:br>
              <a:rPr lang="en-GB" sz="2800" b="1" dirty="0" smtClean="0"/>
            </a:br>
            <a:r>
              <a:rPr lang="en-GB" sz="2800" b="1" dirty="0" smtClean="0"/>
              <a:t>Understanding </a:t>
            </a:r>
            <a:r>
              <a:rPr lang="en-GB" sz="2800" b="1" dirty="0"/>
              <a:t>the Employability Skills of the Global </a:t>
            </a:r>
            <a:r>
              <a:rPr lang="en-GB" sz="2800" b="1" dirty="0" smtClean="0"/>
              <a:t>Graduate</a:t>
            </a:r>
            <a:r>
              <a:rPr lang="en-GB" sz="3200" b="1" dirty="0"/>
              <a:t/>
            </a:r>
            <a:br>
              <a:rPr lang="en-GB" sz="3200" b="1" dirty="0"/>
            </a:b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910536" cy="2444080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Cristina </a:t>
            </a:r>
            <a:r>
              <a:rPr lang="en-GB" b="1" dirty="0" err="1" smtClean="0"/>
              <a:t>López</a:t>
            </a:r>
            <a:r>
              <a:rPr lang="en-GB" b="1" dirty="0" smtClean="0"/>
              <a:t> Moreno</a:t>
            </a:r>
          </a:p>
          <a:p>
            <a:r>
              <a:rPr lang="en-GB" dirty="0" smtClean="0"/>
              <a:t>Senior Lecturer in Spanish</a:t>
            </a:r>
          </a:p>
          <a:p>
            <a:r>
              <a:rPr lang="en-GB" dirty="0" smtClean="0"/>
              <a:t>Sheffield Hallam University</a:t>
            </a:r>
          </a:p>
          <a:p>
            <a:endParaRPr lang="en-GB" dirty="0"/>
          </a:p>
          <a:p>
            <a:r>
              <a:rPr lang="en-GB" sz="2000" dirty="0" smtClean="0"/>
              <a:t>LLAS Languages in Higher Education Conference 2016</a:t>
            </a:r>
          </a:p>
          <a:p>
            <a:r>
              <a:rPr lang="en-GB" sz="1800" dirty="0" smtClean="0"/>
              <a:t>University of Warwick, 6-7 July 2016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170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Destination countries </a:t>
            </a:r>
            <a:br>
              <a:rPr lang="en-GB" sz="3200" dirty="0" smtClean="0"/>
            </a:br>
            <a:r>
              <a:rPr lang="en-GB" sz="3200" dirty="0" smtClean="0"/>
              <a:t>of internationally mobile British students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r>
              <a:rPr lang="en-GB" sz="1700" dirty="0" smtClean="0"/>
              <a:t>Number of British students abroad: 27,377</a:t>
            </a:r>
          </a:p>
          <a:p>
            <a:r>
              <a:rPr lang="en-GB" sz="1700" dirty="0" smtClean="0"/>
              <a:t>Outbound mobility ratio: 1.2%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Source: UNESCO, Global Flow of Tertiary Education Students (2016)</a:t>
            </a:r>
            <a:endParaRPr lang="en-GB" sz="12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-1" r="-1726" b="12052"/>
          <a:stretch/>
        </p:blipFill>
        <p:spPr>
          <a:xfrm>
            <a:off x="755575" y="1628801"/>
            <a:ext cx="7251833" cy="36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Destination countries </a:t>
            </a:r>
            <a:br>
              <a:rPr lang="en-GB" dirty="0"/>
            </a:br>
            <a:r>
              <a:rPr lang="en-GB" dirty="0"/>
              <a:t>of internationally mobile German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Number of German students abroad: 119,223</a:t>
            </a:r>
          </a:p>
          <a:p>
            <a:r>
              <a:rPr lang="en-GB" sz="1600" dirty="0" smtClean="0"/>
              <a:t>Outbound mobility ratio: 4.3%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200" dirty="0" smtClean="0"/>
              <a:t>Source</a:t>
            </a:r>
            <a:r>
              <a:rPr lang="en-GB" sz="1200" dirty="0"/>
              <a:t>: UNESCO, Global Flow of Tertiary Education Students (</a:t>
            </a:r>
            <a:r>
              <a:rPr lang="en-GB" sz="1200" dirty="0" smtClean="0"/>
              <a:t>2016)</a:t>
            </a:r>
            <a:endParaRPr lang="en-GB" sz="1200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714500"/>
            <a:ext cx="75787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0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language graduates fit into this context?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Students with language skills </a:t>
            </a:r>
            <a:r>
              <a:rPr lang="en-GB" dirty="0" smtClean="0"/>
              <a:t>AND</a:t>
            </a:r>
            <a:r>
              <a:rPr lang="en-GB" sz="2400" dirty="0" smtClean="0"/>
              <a:t> international experience can easily </a:t>
            </a:r>
            <a:r>
              <a:rPr lang="en-GB" sz="2400" b="1" dirty="0" smtClean="0"/>
              <a:t>demonstrate</a:t>
            </a:r>
            <a:r>
              <a:rPr lang="en-GB" sz="2400" dirty="0" smtClean="0"/>
              <a:t> that elusive global skills-set.</a:t>
            </a:r>
          </a:p>
          <a:p>
            <a:r>
              <a:rPr lang="en-GB" sz="2400" dirty="0" smtClean="0"/>
              <a:t>HOWEVER, many language students </a:t>
            </a:r>
            <a:r>
              <a:rPr lang="en-GB" sz="2400" b="1" dirty="0" smtClean="0"/>
              <a:t>do not understand </a:t>
            </a:r>
            <a:r>
              <a:rPr lang="en-GB" sz="2400" dirty="0" smtClean="0"/>
              <a:t>what their soft skills are or their uniqueness.</a:t>
            </a:r>
          </a:p>
          <a:p>
            <a:r>
              <a:rPr lang="en-GB" dirty="0"/>
              <a:t>"I am interested in language jobs" - this </a:t>
            </a:r>
            <a:r>
              <a:rPr lang="en-GB" b="1" dirty="0"/>
              <a:t>self-limits options </a:t>
            </a:r>
            <a:r>
              <a:rPr lang="en-GB" dirty="0"/>
              <a:t>for </a:t>
            </a:r>
            <a:r>
              <a:rPr lang="en-GB" dirty="0" smtClean="0"/>
              <a:t>language </a:t>
            </a:r>
            <a:r>
              <a:rPr lang="en-GB" dirty="0"/>
              <a:t>graduates. </a:t>
            </a:r>
          </a:p>
          <a:p>
            <a:pPr lvl="1"/>
            <a:r>
              <a:rPr lang="en-GB" dirty="0"/>
              <a:t>languages are rarely the only thing employers look for.</a:t>
            </a:r>
          </a:p>
          <a:p>
            <a:r>
              <a:rPr lang="en-GB" sz="2400" dirty="0" smtClean="0"/>
              <a:t>Many </a:t>
            </a:r>
            <a:r>
              <a:rPr lang="en-GB" sz="2400" b="1" dirty="0"/>
              <a:t>graduate schemes </a:t>
            </a:r>
            <a:r>
              <a:rPr lang="en-GB" sz="2400" dirty="0"/>
              <a:t>will accept students from any course - yet many language students do not apply.</a:t>
            </a:r>
          </a:p>
          <a:p>
            <a:r>
              <a:rPr lang="en-GB" dirty="0" smtClean="0"/>
              <a:t>Students </a:t>
            </a:r>
            <a:r>
              <a:rPr lang="en-GB" dirty="0"/>
              <a:t>must define themselves through their </a:t>
            </a:r>
            <a:r>
              <a:rPr lang="en-GB" b="1" dirty="0"/>
              <a:t>skills-set </a:t>
            </a:r>
            <a:r>
              <a:rPr lang="en-GB" b="1" dirty="0" smtClean="0"/>
              <a:t>and </a:t>
            </a:r>
            <a:r>
              <a:rPr lang="en-GB" b="1" dirty="0"/>
              <a:t>their international education/experience</a:t>
            </a:r>
            <a:r>
              <a:rPr lang="en-GB" dirty="0"/>
              <a:t> instead</a:t>
            </a:r>
            <a:r>
              <a:rPr lang="en-GB" b="1" dirty="0"/>
              <a:t>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6033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Give your students the right language to define themselves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</a:t>
            </a:r>
            <a:r>
              <a:rPr lang="en-GB" b="1" dirty="0"/>
              <a:t>global graduate </a:t>
            </a:r>
            <a:r>
              <a:rPr lang="en-GB" dirty="0"/>
              <a:t>- International education </a:t>
            </a:r>
            <a:r>
              <a:rPr lang="en-GB" dirty="0" smtClean="0"/>
              <a:t>and/or </a:t>
            </a:r>
            <a:r>
              <a:rPr lang="en-GB" dirty="0"/>
              <a:t>extended work experience abroad.</a:t>
            </a:r>
          </a:p>
          <a:p>
            <a:r>
              <a:rPr lang="en-GB" dirty="0"/>
              <a:t>A </a:t>
            </a:r>
            <a:r>
              <a:rPr lang="en-GB" b="1" dirty="0"/>
              <a:t>global </a:t>
            </a:r>
            <a:r>
              <a:rPr lang="en-GB" b="1" dirty="0" err="1"/>
              <a:t>mindset</a:t>
            </a:r>
            <a:r>
              <a:rPr lang="en-GB" b="1" dirty="0"/>
              <a:t> </a:t>
            </a:r>
            <a:r>
              <a:rPr lang="en-GB" dirty="0"/>
              <a:t>- with cultural agility, maximum adaptability and extended experience of </a:t>
            </a:r>
            <a:r>
              <a:rPr lang="en-GB" dirty="0" smtClean="0"/>
              <a:t>studying/working </a:t>
            </a:r>
            <a:r>
              <a:rPr lang="en-GB" dirty="0"/>
              <a:t>collaboratively in multicultural teams </a:t>
            </a:r>
          </a:p>
          <a:p>
            <a:r>
              <a:rPr lang="en-GB" dirty="0"/>
              <a:t>A </a:t>
            </a:r>
            <a:r>
              <a:rPr lang="en-GB" b="1" dirty="0"/>
              <a:t>global skillset</a:t>
            </a:r>
            <a:r>
              <a:rPr lang="en-GB" dirty="0"/>
              <a:t>, which includes (</a:t>
            </a:r>
            <a:r>
              <a:rPr lang="en-GB" u="sng" dirty="0"/>
              <a:t>but is not limited to</a:t>
            </a:r>
            <a:r>
              <a:rPr lang="en-GB" dirty="0"/>
              <a:t>) professional fluency in one/two foreign languages</a:t>
            </a:r>
          </a:p>
          <a:p>
            <a:r>
              <a:rPr lang="en-GB" dirty="0" smtClean="0"/>
              <a:t>Language graduates are </a:t>
            </a:r>
            <a:r>
              <a:rPr lang="en-GB" b="1" dirty="0"/>
              <a:t>added-value </a:t>
            </a:r>
            <a:r>
              <a:rPr lang="en-GB" b="1" dirty="0" smtClean="0"/>
              <a:t>recruits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43608" y="5229200"/>
            <a:ext cx="727280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/>
              <a:t>Individuals with these skills can pick the work they want</a:t>
            </a:r>
            <a:r>
              <a:rPr lang="en-GB" sz="2000" b="1" dirty="0"/>
              <a:t>. </a:t>
            </a:r>
            <a:endParaRPr lang="en-GB" sz="2000" b="1" dirty="0" smtClean="0"/>
          </a:p>
          <a:p>
            <a:pPr algn="ctr"/>
            <a:endParaRPr lang="en-GB" b="1" dirty="0"/>
          </a:p>
          <a:p>
            <a:pPr algn="ctr"/>
            <a:r>
              <a:rPr lang="en-GB" sz="1600" dirty="0" smtClean="0"/>
              <a:t>Mark </a:t>
            </a:r>
            <a:r>
              <a:rPr lang="en-GB" sz="1600" dirty="0"/>
              <a:t>Cahill, Managing Director </a:t>
            </a:r>
            <a:r>
              <a:rPr lang="en-GB" sz="1600" dirty="0" err="1"/>
              <a:t>ManpowerGroup</a:t>
            </a:r>
            <a:r>
              <a:rPr lang="en-GB" sz="1600" dirty="0"/>
              <a:t> UK, NEMEA</a:t>
            </a:r>
          </a:p>
        </p:txBody>
      </p:sp>
    </p:spTree>
    <p:extLst>
      <p:ext uri="{BB962C8B-B14F-4D97-AF65-F5344CB8AC3E}">
        <p14:creationId xmlns:p14="http://schemas.microsoft.com/office/powerpoint/2010/main" val="1499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"But I don't want to work in a corporate </a:t>
            </a:r>
            <a:r>
              <a:rPr lang="en-GB" dirty="0" err="1"/>
              <a:t>enviroment</a:t>
            </a:r>
            <a:r>
              <a:rPr lang="en-GB" dirty="0"/>
              <a:t>..."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 international institution</a:t>
            </a:r>
          </a:p>
          <a:p>
            <a:r>
              <a:rPr lang="en-GB" dirty="0"/>
              <a:t>MI5</a:t>
            </a:r>
          </a:p>
          <a:p>
            <a:r>
              <a:rPr lang="en-GB" dirty="0"/>
              <a:t>The Foreign and Commonwealth Office</a:t>
            </a:r>
          </a:p>
          <a:p>
            <a:r>
              <a:rPr lang="en-GB" dirty="0"/>
              <a:t>The Civil Service (Fast Track Scheme)</a:t>
            </a:r>
          </a:p>
          <a:p>
            <a:r>
              <a:rPr lang="en-GB" dirty="0"/>
              <a:t>The Diplomatic Service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1700" dirty="0"/>
              <a:t>Bridger, K (2015): Academic perspectives on the outcomes of outward student mobility. Higher Education Academy. Available on: </a:t>
            </a:r>
            <a:r>
              <a:rPr lang="en-GB" sz="1700" dirty="0">
                <a:hlinkClick r:id="rId2"/>
              </a:rPr>
              <a:t>https://www.heacademy.ac.uk/sites/default/files/resources/academic_perspectives_on_the_outcomes_of_outward_student_mobility_-_final_report.pdf</a:t>
            </a:r>
            <a:endParaRPr lang="en-GB" sz="1700" dirty="0"/>
          </a:p>
          <a:p>
            <a:r>
              <a:rPr lang="en-GB" sz="1700" dirty="0"/>
              <a:t>British Academy (2014): Born Global Project. Available on </a:t>
            </a:r>
            <a:r>
              <a:rPr lang="en-GB" sz="1700" dirty="0">
                <a:hlinkClick r:id="rId3"/>
              </a:rPr>
              <a:t>http://www.britac.ac.uk/policy/Born_Global.cfm</a:t>
            </a:r>
            <a:r>
              <a:rPr lang="en-GB" sz="1700" dirty="0"/>
              <a:t> </a:t>
            </a:r>
          </a:p>
          <a:p>
            <a:r>
              <a:rPr lang="en-GB" sz="1700" dirty="0"/>
              <a:t>British Council (2013): Languages for the Future available on </a:t>
            </a:r>
            <a:r>
              <a:rPr lang="en-GB" sz="1700" dirty="0">
                <a:hlinkClick r:id="rId4"/>
              </a:rPr>
              <a:t>https://www.britishcouncil.org/sites/default/files/languages-for-the-future-report-v3.pdf</a:t>
            </a:r>
            <a:r>
              <a:rPr lang="en-GB" sz="1700" dirty="0"/>
              <a:t> </a:t>
            </a:r>
          </a:p>
          <a:p>
            <a:r>
              <a:rPr lang="en-GB" sz="1700" dirty="0"/>
              <a:t>British Council (2015): Broadening Horizons: The value of overseas experience. Available on: </a:t>
            </a:r>
            <a:r>
              <a:rPr lang="en-GB" sz="1700" dirty="0">
                <a:hlinkClick r:id="rId5"/>
              </a:rPr>
              <a:t>https://www.britishcouncil.org/sites/default/files/broadening-horizons-report.pdf</a:t>
            </a:r>
            <a:endParaRPr lang="en-GB" sz="1700" dirty="0"/>
          </a:p>
          <a:p>
            <a:r>
              <a:rPr lang="en-GB" sz="1700" dirty="0" smtClean="0"/>
              <a:t>Diamond, A et al (2011): Global Graduates into Global Leaders. Available on </a:t>
            </a:r>
            <a:r>
              <a:rPr lang="en-GB" sz="1700" dirty="0" smtClean="0">
                <a:hlinkClick r:id="rId6"/>
              </a:rPr>
              <a:t>http</a:t>
            </a:r>
            <a:r>
              <a:rPr lang="en-GB" sz="1700" dirty="0">
                <a:hlinkClick r:id="rId6"/>
              </a:rPr>
              <a:t>://</a:t>
            </a:r>
            <a:r>
              <a:rPr lang="en-GB" sz="1700" dirty="0" smtClean="0">
                <a:hlinkClick r:id="rId6"/>
              </a:rPr>
              <a:t>www.ncub.co.uk/reports/global-graduates-into-global-leaders.html</a:t>
            </a:r>
            <a:r>
              <a:rPr lang="en-GB" sz="1700" dirty="0" smtClean="0"/>
              <a:t>   </a:t>
            </a:r>
          </a:p>
          <a:p>
            <a:r>
              <a:rPr lang="en-GB" sz="1700" dirty="0"/>
              <a:t>HEA (2014). Internationalising Higher Education Framework.  Available on </a:t>
            </a:r>
            <a:r>
              <a:rPr lang="en-GB" sz="1700" dirty="0">
                <a:hlinkClick r:id="rId7"/>
              </a:rPr>
              <a:t>https://www.heacademy.ac.uk/sites/default/files/resources/internationalisingheframeworkfinal.pdf</a:t>
            </a:r>
            <a:r>
              <a:rPr lang="en-GB" sz="1700" dirty="0"/>
              <a:t> </a:t>
            </a:r>
            <a:endParaRPr lang="en-GB" sz="1700" dirty="0" smtClean="0"/>
          </a:p>
          <a:p>
            <a:r>
              <a:rPr lang="en-GB" sz="1700" dirty="0" smtClean="0"/>
              <a:t>Riordan, C (2013): UK </a:t>
            </a:r>
            <a:r>
              <a:rPr lang="en-GB" sz="1700" dirty="0"/>
              <a:t>Strategy for Outward Mobility </a:t>
            </a:r>
            <a:r>
              <a:rPr lang="en-GB" sz="1700" dirty="0" smtClean="0"/>
              <a:t>Report. </a:t>
            </a:r>
            <a:r>
              <a:rPr lang="en-GB" sz="1700" dirty="0"/>
              <a:t>Available on </a:t>
            </a:r>
            <a:r>
              <a:rPr lang="en-GB" sz="1700" dirty="0">
                <a:hlinkClick r:id="rId8"/>
              </a:rPr>
              <a:t>http://</a:t>
            </a:r>
            <a:r>
              <a:rPr lang="en-GB" sz="1700" dirty="0" smtClean="0">
                <a:hlinkClick r:id="rId8"/>
              </a:rPr>
              <a:t>www.international.ac.uk/media/2468186/uk-he-international-unit-uk-strategy-for-outward-mobility.pdf</a:t>
            </a:r>
            <a:endParaRPr lang="en-GB" sz="1700" dirty="0"/>
          </a:p>
          <a:p>
            <a:r>
              <a:rPr lang="en-GB" sz="1700" dirty="0" smtClean="0"/>
              <a:t>UNESCO, Higher Education Statistics, various years: </a:t>
            </a:r>
            <a:r>
              <a:rPr lang="en-GB" sz="1700" dirty="0" smtClean="0">
                <a:hlinkClick r:id="rId9"/>
              </a:rPr>
              <a:t>www.uis.unesco.org/Education/Pages/tertiary-education.aspx</a:t>
            </a:r>
            <a:endParaRPr lang="en-GB" sz="1700" dirty="0" smtClean="0"/>
          </a:p>
          <a:p>
            <a:r>
              <a:rPr lang="en-GB" sz="1700" dirty="0"/>
              <a:t>UNESCO, Global Flow of Tertiary Education Students </a:t>
            </a:r>
            <a:r>
              <a:rPr lang="en-GB" sz="1700" dirty="0">
                <a:hlinkClick r:id="rId10"/>
              </a:rPr>
              <a:t>http://</a:t>
            </a:r>
            <a:r>
              <a:rPr lang="en-GB" sz="1700" dirty="0" smtClean="0">
                <a:hlinkClick r:id="rId10"/>
              </a:rPr>
              <a:t>www.uis.unesco.org/Education/Pages/international-student-flow-viz.aspx</a:t>
            </a:r>
            <a:r>
              <a:rPr lang="en-GB" sz="1700" dirty="0" smtClean="0"/>
              <a:t> (last accessed on 13</a:t>
            </a:r>
            <a:r>
              <a:rPr lang="en-GB" sz="1700" baseline="30000" dirty="0" smtClean="0"/>
              <a:t>th</a:t>
            </a:r>
            <a:r>
              <a:rPr lang="en-GB" sz="1700" dirty="0" smtClean="0"/>
              <a:t> June 2016 )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6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678" y="0"/>
            <a:ext cx="96237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116632"/>
            <a:ext cx="78488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We have to send our best and brightest overseas and make sure they have training that will allow them to be the global leaders [of the future</a:t>
            </a:r>
            <a:r>
              <a:rPr lang="en-GB" sz="2800" i="1" dirty="0" smtClean="0"/>
              <a:t>]</a:t>
            </a:r>
          </a:p>
          <a:p>
            <a:endParaRPr lang="en-GB" sz="2800" i="1" dirty="0"/>
          </a:p>
          <a:p>
            <a:r>
              <a:rPr lang="en-GB" sz="2000" dirty="0" smtClean="0"/>
              <a:t>Black</a:t>
            </a:r>
            <a:r>
              <a:rPr lang="en-GB" sz="2000" dirty="0"/>
              <a:t>, Morrison &amp; </a:t>
            </a:r>
            <a:r>
              <a:rPr lang="en-GB" sz="2000" dirty="0" err="1"/>
              <a:t>Gregerson</a:t>
            </a:r>
            <a:r>
              <a:rPr lang="en-GB" sz="2000" dirty="0"/>
              <a:t>, 1999, p. 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2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Senior Lecturer in Spanish and Hispanic Studies at Sheffield Hallam University.</a:t>
            </a:r>
          </a:p>
          <a:p>
            <a:endParaRPr lang="en-GB" dirty="0" smtClean="0"/>
          </a:p>
          <a:p>
            <a:r>
              <a:rPr lang="en-GB" dirty="0" smtClean="0"/>
              <a:t>Course Leader for:</a:t>
            </a:r>
          </a:p>
          <a:p>
            <a:pPr lvl="1"/>
            <a:r>
              <a:rPr lang="en-GB" dirty="0" smtClean="0"/>
              <a:t>International Business with French / German / Spanish</a:t>
            </a:r>
          </a:p>
          <a:p>
            <a:pPr lvl="1"/>
            <a:r>
              <a:rPr lang="en-GB" dirty="0" smtClean="0"/>
              <a:t>Languages with International Business</a:t>
            </a:r>
          </a:p>
          <a:p>
            <a:pPr lvl="1"/>
            <a:r>
              <a:rPr lang="en-GB" dirty="0" smtClean="0"/>
              <a:t>Languages with Tourism</a:t>
            </a:r>
          </a:p>
          <a:p>
            <a:pPr lvl="1"/>
            <a:r>
              <a:rPr lang="en-GB" dirty="0" smtClean="0"/>
              <a:t>Languages with TESOL</a:t>
            </a:r>
          </a:p>
          <a:p>
            <a:pPr lvl="1"/>
            <a:endParaRPr lang="en-GB" dirty="0"/>
          </a:p>
          <a:p>
            <a:r>
              <a:rPr lang="en-GB" dirty="0" smtClean="0"/>
              <a:t>Work Placement officer for Spain.</a:t>
            </a:r>
          </a:p>
          <a:p>
            <a:endParaRPr lang="en-GB" dirty="0"/>
          </a:p>
          <a:p>
            <a:r>
              <a:rPr lang="en-GB" dirty="0"/>
              <a:t>Academic and Employability Advisor for L5 and L6 students.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4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interest in graduate employability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Experience of many years witnessing the development of my students' employability skills.</a:t>
            </a:r>
          </a:p>
          <a:p>
            <a:endParaRPr lang="en-GB" dirty="0" smtClean="0"/>
          </a:p>
          <a:p>
            <a:r>
              <a:rPr lang="en-GB" dirty="0" smtClean="0"/>
              <a:t>Concern about my students' poor understanding of their skills and the uniqueness of their profile.</a:t>
            </a:r>
          </a:p>
          <a:p>
            <a:endParaRPr lang="en-GB" dirty="0" smtClean="0"/>
          </a:p>
          <a:p>
            <a:r>
              <a:rPr lang="en-GB" dirty="0" smtClean="0"/>
              <a:t>Interested in the UK context:</a:t>
            </a:r>
          </a:p>
          <a:p>
            <a:pPr lvl="1"/>
            <a:r>
              <a:rPr lang="en-GB" dirty="0" smtClean="0"/>
              <a:t>Highly globalised</a:t>
            </a:r>
          </a:p>
          <a:p>
            <a:pPr lvl="1"/>
            <a:r>
              <a:rPr lang="en-GB" dirty="0" smtClean="0"/>
              <a:t>Scarcity of graduates with overseas study or work experience</a:t>
            </a:r>
          </a:p>
        </p:txBody>
      </p:sp>
    </p:spTree>
    <p:extLst>
      <p:ext uri="{BB962C8B-B14F-4D97-AF65-F5344CB8AC3E}">
        <p14:creationId xmlns:p14="http://schemas.microsoft.com/office/powerpoint/2010/main" val="77770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research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AGR, CIHE, CFE (2011</a:t>
            </a:r>
            <a:r>
              <a:rPr lang="en-GB" dirty="0"/>
              <a:t>): Global Graduates into Global Leaders</a:t>
            </a:r>
          </a:p>
          <a:p>
            <a:endParaRPr lang="en-GB" dirty="0" smtClean="0"/>
          </a:p>
          <a:p>
            <a:r>
              <a:rPr lang="en-GB" dirty="0" smtClean="0"/>
              <a:t>British Council (2013): Languages for the Future</a:t>
            </a:r>
          </a:p>
          <a:p>
            <a:endParaRPr lang="en-GB" dirty="0"/>
          </a:p>
          <a:p>
            <a:r>
              <a:rPr lang="en-GB" dirty="0" smtClean="0"/>
              <a:t>British </a:t>
            </a:r>
            <a:r>
              <a:rPr lang="en-GB" dirty="0"/>
              <a:t>Academy </a:t>
            </a:r>
            <a:r>
              <a:rPr lang="en-GB" dirty="0" smtClean="0"/>
              <a:t>(2015): Born </a:t>
            </a:r>
            <a:r>
              <a:rPr lang="en-GB" dirty="0"/>
              <a:t>Global </a:t>
            </a:r>
            <a:r>
              <a:rPr lang="en-GB" dirty="0" smtClean="0"/>
              <a:t>project</a:t>
            </a:r>
          </a:p>
          <a:p>
            <a:endParaRPr lang="en-GB" dirty="0"/>
          </a:p>
          <a:p>
            <a:r>
              <a:rPr lang="en-GB" dirty="0" smtClean="0"/>
              <a:t>The Higher Education Academy (2015): Internationalising Higher Education Framework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1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Global Graduate?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Model</a:t>
            </a:r>
            <a:r>
              <a:rPr lang="en-GB" dirty="0" smtClean="0"/>
              <a:t> for the global graduate: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 global graduate has the </a:t>
            </a:r>
            <a:r>
              <a:rPr lang="en-GB" b="1" dirty="0" smtClean="0"/>
              <a:t>core competencies</a:t>
            </a:r>
            <a:r>
              <a:rPr lang="en-GB" dirty="0" smtClean="0"/>
              <a:t> employers traditionally look for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				AND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b="1" dirty="0" smtClean="0"/>
              <a:t>global attributes </a:t>
            </a:r>
            <a:r>
              <a:rPr lang="en-GB" dirty="0" smtClean="0"/>
              <a:t>needed to engage with others and work effectively in a global context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Pentagon 4"/>
          <p:cNvSpPr/>
          <p:nvPr/>
        </p:nvSpPr>
        <p:spPr>
          <a:xfrm>
            <a:off x="899592" y="2348880"/>
            <a:ext cx="2016224" cy="12961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extended study or work experience</a:t>
            </a:r>
          </a:p>
          <a:p>
            <a:pPr algn="ctr"/>
            <a:r>
              <a:rPr lang="en-GB" dirty="0" smtClean="0"/>
              <a:t>abroad</a:t>
            </a:r>
            <a:endParaRPr lang="en-GB" dirty="0"/>
          </a:p>
        </p:txBody>
      </p:sp>
      <p:sp>
        <p:nvSpPr>
          <p:cNvPr id="6" name="Pentagon 5"/>
          <p:cNvSpPr/>
          <p:nvPr/>
        </p:nvSpPr>
        <p:spPr>
          <a:xfrm>
            <a:off x="3347864" y="2348880"/>
            <a:ext cx="2088232" cy="12961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excellent</a:t>
            </a:r>
          </a:p>
          <a:p>
            <a:pPr algn="ctr"/>
            <a:r>
              <a:rPr lang="en-GB" dirty="0" smtClean="0"/>
              <a:t>intercultural capabilities</a:t>
            </a:r>
            <a:endParaRPr lang="en-GB" dirty="0"/>
          </a:p>
        </p:txBody>
      </p:sp>
      <p:sp>
        <p:nvSpPr>
          <p:cNvPr id="7" name="Pentagon 6"/>
          <p:cNvSpPr/>
          <p:nvPr/>
        </p:nvSpPr>
        <p:spPr>
          <a:xfrm>
            <a:off x="5940152" y="2348880"/>
            <a:ext cx="1842504" cy="12961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Global graduate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3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of employability attributes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3600" b="1" dirty="0" smtClean="0"/>
              <a:t>CORE COMPETENCIES</a:t>
            </a:r>
          </a:p>
          <a:p>
            <a:r>
              <a:rPr lang="en-GB" sz="3600" dirty="0" smtClean="0"/>
              <a:t>Prospects </a:t>
            </a:r>
            <a:r>
              <a:rPr lang="en-GB" sz="3600" dirty="0"/>
              <a:t>(2015)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dirty="0" smtClean="0"/>
              <a:t>Good communication</a:t>
            </a:r>
          </a:p>
          <a:p>
            <a:r>
              <a:rPr lang="en-GB" dirty="0" smtClean="0"/>
              <a:t>Effective leadership</a:t>
            </a:r>
          </a:p>
          <a:p>
            <a:r>
              <a:rPr lang="en-GB" dirty="0" smtClean="0"/>
              <a:t>Planning and research</a:t>
            </a:r>
          </a:p>
          <a:p>
            <a:r>
              <a:rPr lang="en-GB" dirty="0" smtClean="0"/>
              <a:t>Teamwork and interpersonal skills</a:t>
            </a:r>
          </a:p>
          <a:p>
            <a:r>
              <a:rPr lang="en-GB" dirty="0" smtClean="0"/>
              <a:t>Self-management</a:t>
            </a:r>
          </a:p>
          <a:p>
            <a:r>
              <a:rPr lang="en-GB" dirty="0" smtClean="0"/>
              <a:t>Relevant work experience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300" b="1" dirty="0" smtClean="0"/>
              <a:t>GLOBAL COMPETENCIES</a:t>
            </a:r>
          </a:p>
          <a:p>
            <a:r>
              <a:rPr lang="en-GB" dirty="0" smtClean="0"/>
              <a:t>Global </a:t>
            </a:r>
            <a:r>
              <a:rPr lang="en-GB" dirty="0"/>
              <a:t>Graduates into Global Leaders (2011) 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Work collaboratively with international teams</a:t>
            </a:r>
          </a:p>
          <a:p>
            <a:r>
              <a:rPr lang="en-GB" dirty="0" smtClean="0"/>
              <a:t>Enhanced communication skills</a:t>
            </a:r>
          </a:p>
          <a:p>
            <a:r>
              <a:rPr lang="en-GB" dirty="0" smtClean="0"/>
              <a:t>Drive and resilience</a:t>
            </a:r>
          </a:p>
          <a:p>
            <a:r>
              <a:rPr lang="en-GB" dirty="0" smtClean="0"/>
              <a:t>Embracing multiple perspectives and challenge thinking</a:t>
            </a:r>
          </a:p>
          <a:p>
            <a:pPr marL="0" indent="0">
              <a:buNone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9845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 smtClean="0"/>
              <a:t>Main research </a:t>
            </a:r>
            <a:r>
              <a:rPr lang="en-GB" sz="3000" dirty="0" smtClean="0"/>
              <a:t>finding: 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Global skills more important than language</a:t>
            </a:r>
            <a:endParaRPr lang="en-GB" sz="3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8569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3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Student </a:t>
            </a:r>
            <a:r>
              <a:rPr lang="en-GB" dirty="0" smtClean="0"/>
              <a:t>Outwards Mobility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Study or work experience abroad is one of the best ways to gain a global skills-set.</a:t>
            </a:r>
          </a:p>
          <a:p>
            <a:pPr lvl="1"/>
            <a:r>
              <a:rPr lang="en-GB" dirty="0" smtClean="0"/>
              <a:t>A combination of experiential, hands-on learning and</a:t>
            </a:r>
          </a:p>
          <a:p>
            <a:pPr lvl="1"/>
            <a:r>
              <a:rPr lang="en-GB" dirty="0" smtClean="0"/>
              <a:t>Immersion and interaction in an international environment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"Experience of working overseas and immersion in a different culture can catapult a graduate into being considered for rewarding and challenging roles" (Global Graduates, 2011)</a:t>
            </a:r>
          </a:p>
          <a:p>
            <a:endParaRPr lang="en-GB" dirty="0"/>
          </a:p>
          <a:p>
            <a:r>
              <a:rPr lang="en-GB" dirty="0" smtClean="0"/>
              <a:t>The UK is ranked </a:t>
            </a:r>
            <a:r>
              <a:rPr lang="en-GB" b="1" dirty="0" smtClean="0"/>
              <a:t>25</a:t>
            </a:r>
            <a:r>
              <a:rPr lang="en-GB" b="1" baseline="30000" dirty="0" smtClean="0"/>
              <a:t>th</a:t>
            </a:r>
            <a:r>
              <a:rPr lang="en-GB" b="1" dirty="0" smtClean="0"/>
              <a:t> for external mobility </a:t>
            </a:r>
            <a:r>
              <a:rPr lang="en-GB" sz="2000" dirty="0"/>
              <a:t>(</a:t>
            </a:r>
            <a:r>
              <a:rPr lang="en-GB" sz="2000" dirty="0" err="1"/>
              <a:t>Prof.</a:t>
            </a:r>
            <a:r>
              <a:rPr lang="en-GB" sz="2000" dirty="0"/>
              <a:t> Colin Riordan, </a:t>
            </a:r>
            <a:r>
              <a:rPr lang="en-GB" sz="2000" dirty="0" smtClean="0"/>
              <a:t>Chair of the </a:t>
            </a:r>
            <a:r>
              <a:rPr lang="en-GB" sz="2000" dirty="0"/>
              <a:t>UK Higher Education International </a:t>
            </a:r>
            <a:r>
              <a:rPr lang="en-GB" sz="2000" dirty="0" smtClean="0"/>
              <a:t>Unit. UK Strategy for Outward Mobility Report, 2013)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6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923</TotalTime>
  <Words>833</Words>
  <Application>Microsoft Office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TRANSITION INTO GRADUATE EMPLOYMENT:  Understanding the Employability Skills of the Global Graduate </vt:lpstr>
      <vt:lpstr>PowerPoint Presentation</vt:lpstr>
      <vt:lpstr>My background</vt:lpstr>
      <vt:lpstr>My interest in graduate employability</vt:lpstr>
      <vt:lpstr>Main research sources</vt:lpstr>
      <vt:lpstr>What is a Global Graduate?</vt:lpstr>
      <vt:lpstr>Analysis of employability attributes</vt:lpstr>
      <vt:lpstr>Main research finding:  Global skills more important than language</vt:lpstr>
      <vt:lpstr>Student Outwards Mobility</vt:lpstr>
      <vt:lpstr>Destination countries  of internationally mobile British students</vt:lpstr>
      <vt:lpstr>Destination countries  of internationally mobile German students</vt:lpstr>
      <vt:lpstr>How do language graduates fit into this context?</vt:lpstr>
      <vt:lpstr>Give your students the right language to define themselves</vt:lpstr>
      <vt:lpstr>"But I don't want to work in a corporate enviroment..."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Year Abroad:  Understanding the Employability Skills of the Global Graduate</dc:title>
  <dc:creator>Cristina Lopez-Moreno</dc:creator>
  <cp:lastModifiedBy>Cristina Lopez-Moreno</cp:lastModifiedBy>
  <cp:revision>45</cp:revision>
  <cp:lastPrinted>2016-07-05T15:14:59Z</cp:lastPrinted>
  <dcterms:created xsi:type="dcterms:W3CDTF">2016-04-21T12:26:35Z</dcterms:created>
  <dcterms:modified xsi:type="dcterms:W3CDTF">2016-07-05T15:31:22Z</dcterms:modified>
</cp:coreProperties>
</file>